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96" r:id="rId2"/>
    <p:sldId id="372" r:id="rId3"/>
    <p:sldId id="400" r:id="rId4"/>
    <p:sldId id="421" r:id="rId5"/>
    <p:sldId id="401" r:id="rId6"/>
    <p:sldId id="402" r:id="rId7"/>
    <p:sldId id="411" r:id="rId8"/>
    <p:sldId id="404" r:id="rId9"/>
    <p:sldId id="405" r:id="rId10"/>
    <p:sldId id="406" r:id="rId11"/>
    <p:sldId id="407" r:id="rId12"/>
    <p:sldId id="408" r:id="rId13"/>
    <p:sldId id="412" r:id="rId14"/>
    <p:sldId id="413" r:id="rId15"/>
    <p:sldId id="414" r:id="rId16"/>
    <p:sldId id="310" r:id="rId17"/>
    <p:sldId id="373" r:id="rId18"/>
    <p:sldId id="374" r:id="rId19"/>
    <p:sldId id="383" r:id="rId20"/>
    <p:sldId id="409" r:id="rId21"/>
    <p:sldId id="384" r:id="rId22"/>
    <p:sldId id="415" r:id="rId23"/>
    <p:sldId id="416" r:id="rId24"/>
    <p:sldId id="417" r:id="rId25"/>
    <p:sldId id="418" r:id="rId26"/>
    <p:sldId id="419" r:id="rId27"/>
    <p:sldId id="389" r:id="rId28"/>
    <p:sldId id="391" r:id="rId29"/>
    <p:sldId id="392" r:id="rId30"/>
    <p:sldId id="393" r:id="rId31"/>
    <p:sldId id="394" r:id="rId32"/>
    <p:sldId id="397" r:id="rId33"/>
    <p:sldId id="422" r:id="rId34"/>
    <p:sldId id="420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50" autoAdjust="0"/>
    <p:restoredTop sz="76937" autoAdjust="0"/>
  </p:normalViewPr>
  <p:slideViewPr>
    <p:cSldViewPr>
      <p:cViewPr varScale="1">
        <p:scale>
          <a:sx n="66" d="100"/>
          <a:sy n="66" d="100"/>
        </p:scale>
        <p:origin x="106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797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554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915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931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707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114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40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矩形 4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00" y="205200"/>
            <a:ext cx="6480000" cy="619200"/>
          </a:xfrm>
          <a:prstGeom prst="rect">
            <a:avLst/>
          </a:prstGeom>
        </p:spPr>
        <p:txBody>
          <a:bodyPr/>
          <a:lstStyle>
            <a:lvl1pPr>
              <a:defRPr lang="zh-CN" altLang="en-US"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marL="342900" lvl="0" indent="-342900" algn="l">
              <a:spcBef>
                <a:spcPct val="20000"/>
              </a:spcBef>
              <a:buFontTx/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287984" y="1267200"/>
            <a:ext cx="4140000" cy="518487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>
          <a:xfrm>
            <a:off x="4643438" y="1267201"/>
            <a:ext cx="4140000" cy="518487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9"/>
          <p:cNvSpPr txBox="1"/>
          <p:nvPr userDrawn="1"/>
        </p:nvSpPr>
        <p:spPr>
          <a:xfrm>
            <a:off x="1690819" y="3137341"/>
            <a:ext cx="4466770" cy="633321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3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3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405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3" name="组合 2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4" r:id="rId3"/>
    <p:sldLayoutId id="214748366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403648" y="3212976"/>
            <a:ext cx="6005512" cy="5762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HDFS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原理与实践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32" y="381226"/>
            <a:ext cx="2752037" cy="495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冗余数据保存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-32" y="897511"/>
            <a:ext cx="8812931" cy="232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  <a:buFontTx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作为一个分布式文件系统，为了保证系统的容错性和可用性，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采用了多副本方式对数据进行冗余存储，通常一个数据块的多个副本会被分布到不同的数据节点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加快数据传输速度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容易检查数据错误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保证数据可靠性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72473" y="5774312"/>
            <a:ext cx="16898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副本放置策略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3563889" y="3284984"/>
            <a:ext cx="1309952" cy="2448272"/>
            <a:chOff x="3563889" y="2924944"/>
            <a:chExt cx="1309952" cy="2448272"/>
          </a:xfrm>
        </p:grpSpPr>
        <p:sp>
          <p:nvSpPr>
            <p:cNvPr id="2" name="矩形 1"/>
            <p:cNvSpPr/>
            <p:nvPr/>
          </p:nvSpPr>
          <p:spPr>
            <a:xfrm>
              <a:off x="3563889" y="2924944"/>
              <a:ext cx="1309952" cy="24482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3664974" y="3129527"/>
              <a:ext cx="1107782" cy="1926650"/>
              <a:chOff x="5954561" y="3382126"/>
              <a:chExt cx="1107782" cy="1926650"/>
            </a:xfrm>
          </p:grpSpPr>
          <p:sp>
            <p:nvSpPr>
              <p:cNvPr id="98" name="矩形 97"/>
              <p:cNvSpPr/>
              <p:nvPr/>
            </p:nvSpPr>
            <p:spPr>
              <a:xfrm>
                <a:off x="5954561" y="3382126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DataNode1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5954561" y="4012632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DataNode2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5954561" y="4660704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DataNode3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5552450" y="3518574"/>
            <a:ext cx="1107782" cy="1926650"/>
            <a:chOff x="5954561" y="3382126"/>
            <a:chExt cx="1107782" cy="1926650"/>
          </a:xfrm>
        </p:grpSpPr>
        <p:sp>
          <p:nvSpPr>
            <p:cNvPr id="103" name="矩形 102"/>
            <p:cNvSpPr/>
            <p:nvPr/>
          </p:nvSpPr>
          <p:spPr>
            <a:xfrm>
              <a:off x="5954561" y="3382126"/>
              <a:ext cx="1107782" cy="648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Block1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5954561" y="4012632"/>
              <a:ext cx="1107782" cy="648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Block2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5954561" y="4660704"/>
              <a:ext cx="1107782" cy="648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Block3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294496" y="3284984"/>
            <a:ext cx="1309952" cy="2448272"/>
            <a:chOff x="3563889" y="2924944"/>
            <a:chExt cx="1309952" cy="2448272"/>
          </a:xfrm>
        </p:grpSpPr>
        <p:sp>
          <p:nvSpPr>
            <p:cNvPr id="108" name="矩形 107"/>
            <p:cNvSpPr/>
            <p:nvPr/>
          </p:nvSpPr>
          <p:spPr>
            <a:xfrm>
              <a:off x="3563889" y="2924944"/>
              <a:ext cx="1309952" cy="24482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3664974" y="3129527"/>
              <a:ext cx="1107782" cy="1926650"/>
              <a:chOff x="5954561" y="3382126"/>
              <a:chExt cx="1107782" cy="1926650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5954561" y="3382126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DataNode4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5954561" y="4012632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DataNode5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5954561" y="4660704"/>
                <a:ext cx="1107782" cy="64807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 smtClean="0">
                    <a:solidFill>
                      <a:schemeClr val="tx1"/>
                    </a:solidFill>
                  </a:rPr>
                  <a:t>DataNode6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114" name="直接箭头连接符 113"/>
          <p:cNvCxnSpPr/>
          <p:nvPr/>
        </p:nvCxnSpPr>
        <p:spPr>
          <a:xfrm flipH="1">
            <a:off x="4873841" y="3861048"/>
            <a:ext cx="6786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箭头连接符 114"/>
          <p:cNvCxnSpPr>
            <a:stCxn id="105" idx="1"/>
            <a:endCxn id="2" idx="3"/>
          </p:cNvCxnSpPr>
          <p:nvPr/>
        </p:nvCxnSpPr>
        <p:spPr>
          <a:xfrm flipH="1" flipV="1">
            <a:off x="4873841" y="4509120"/>
            <a:ext cx="678609" cy="6120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>
            <a:stCxn id="104" idx="3"/>
          </p:cNvCxnSpPr>
          <p:nvPr/>
        </p:nvCxnSpPr>
        <p:spPr>
          <a:xfrm flipV="1">
            <a:off x="6660232" y="3842611"/>
            <a:ext cx="634264" cy="6305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180528" y="379082"/>
            <a:ext cx="3785525" cy="495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读文件流程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981200"/>
            <a:ext cx="79248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4500562" y="1000108"/>
            <a:ext cx="48526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向名称节点请求，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文件的第一个数据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块的位置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对于该数据块，名称节点返回保存该数据块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的所有数据节点的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地址，并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根据距离客户端远近进行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排序。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14"/>
          <p:cNvCxnSpPr>
            <a:cxnSpLocks noChangeShapeType="1"/>
          </p:cNvCxnSpPr>
          <p:nvPr/>
        </p:nvCxnSpPr>
        <p:spPr bwMode="auto">
          <a:xfrm rot="5400000">
            <a:off x="5176830" y="2171696"/>
            <a:ext cx="804874" cy="3333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3836" y="4876800"/>
            <a:ext cx="267727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客户端启动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FSDataInputStream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读取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FSDataInputStream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排序结果，选择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距离客户端最近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数据节点建立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连接并读取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14"/>
          <p:cNvCxnSpPr>
            <a:cxnSpLocks noChangeShapeType="1"/>
            <a:stCxn id="8" idx="0"/>
          </p:cNvCxnSpPr>
          <p:nvPr/>
        </p:nvCxnSpPr>
        <p:spPr bwMode="auto">
          <a:xfrm flipV="1">
            <a:off x="1862472" y="3200413"/>
            <a:ext cx="718763" cy="16763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3895725" y="6000768"/>
            <a:ext cx="38779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数据从数据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节点传输到客户端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，当该数据块读取完毕时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FSDataInputStream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关闭和该数据节点的连接</a:t>
            </a:r>
          </a:p>
        </p:txBody>
      </p:sp>
      <p:cxnSp>
        <p:nvCxnSpPr>
          <p:cNvPr id="11" name="直接箭头连接符 19"/>
          <p:cNvCxnSpPr>
            <a:cxnSpLocks noChangeShapeType="1"/>
          </p:cNvCxnSpPr>
          <p:nvPr/>
        </p:nvCxnSpPr>
        <p:spPr bwMode="auto">
          <a:xfrm rot="5400000" flipH="1" flipV="1">
            <a:off x="4433890" y="5153032"/>
            <a:ext cx="1385878" cy="65245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" name="矩形 22"/>
          <p:cNvSpPr>
            <a:spLocks noChangeArrowheads="1"/>
          </p:cNvSpPr>
          <p:nvPr/>
        </p:nvSpPr>
        <p:spPr bwMode="auto">
          <a:xfrm>
            <a:off x="6596066" y="3200400"/>
            <a:ext cx="14157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查找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下一个数据块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6381752" y="3357562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626" y="1285860"/>
            <a:ext cx="805815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29"/>
          <p:cNvSpPr txBox="1">
            <a:spLocks noChangeArrowheads="1"/>
          </p:cNvSpPr>
          <p:nvPr/>
        </p:nvSpPr>
        <p:spPr bwMode="auto">
          <a:xfrm>
            <a:off x="5326096" y="2643182"/>
            <a:ext cx="17235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DFSOutputStream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通知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名称节点关闭文件</a:t>
            </a:r>
          </a:p>
        </p:txBody>
      </p:sp>
      <p:sp>
        <p:nvSpPr>
          <p:cNvPr id="6" name="矩形 17"/>
          <p:cNvSpPr>
            <a:spLocks noChangeArrowheads="1"/>
          </p:cNvSpPr>
          <p:nvPr/>
        </p:nvSpPr>
        <p:spPr bwMode="auto">
          <a:xfrm>
            <a:off x="253998" y="4214818"/>
            <a:ext cx="2714648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数据被分成一个个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分块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分块被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放入</a:t>
            </a:r>
            <a:r>
              <a:rPr lang="en-US" altLang="zh-CN" sz="11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DFSOutputStream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内部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队列。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DFSOutputStream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向名称节点申请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保存数据块的若干数据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节点。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5503919" y="3484570"/>
            <a:ext cx="310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这些数据节点形成一个数据流管道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队列中的分包最后被打包成数据包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发往数据流管道中的第一个数据节点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第一个数据节点将数据包发送到第二个节点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依此类推，形成“流水线复制”</a:t>
            </a:r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3278243" y="5857892"/>
            <a:ext cx="5262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为了保证节点数据准确，接收到数据的数据节点要向发送者发送“确认包”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确认包沿着数据流管道逆流而上，经过各个节点最终到达客户端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客户端收到应答时，它将对应的分包从内部队列移除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4897468" y="928670"/>
            <a:ext cx="4032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DistributedFileSystem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通知名称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在文件系统的命名空间中新建一个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名称节点会执行一些检查（文件是否存在，客户端权限）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419150"/>
            <a:ext cx="3427791" cy="495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写文件流程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TextBox 29"/>
          <p:cNvSpPr txBox="1">
            <a:spLocks noChangeArrowheads="1"/>
          </p:cNvSpPr>
          <p:nvPr/>
        </p:nvSpPr>
        <p:spPr bwMode="auto">
          <a:xfrm>
            <a:off x="1254130" y="996938"/>
            <a:ext cx="31597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DistributedFileSystem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接收到用户创建文件命令后，启动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DFSOutputStream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准备写文件。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箭头连接符 11"/>
          <p:cNvCxnSpPr>
            <a:stCxn id="11" idx="2"/>
          </p:cNvCxnSpPr>
          <p:nvPr/>
        </p:nvCxnSpPr>
        <p:spPr>
          <a:xfrm flipH="1" flipV="1">
            <a:off x="2825768" y="1643050"/>
            <a:ext cx="8247" cy="2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rot="5400000">
            <a:off x="5969038" y="164305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rot="5400000" flipH="1" flipV="1">
            <a:off x="6111517" y="2571347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6" idx="3"/>
          </p:cNvCxnSpPr>
          <p:nvPr/>
        </p:nvCxnSpPr>
        <p:spPr>
          <a:xfrm>
            <a:off x="2968646" y="4684178"/>
            <a:ext cx="285748" cy="102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rot="5400000">
            <a:off x="4683154" y="557214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rot="5400000" flipH="1" flipV="1">
            <a:off x="6719137" y="453628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489" y="332656"/>
            <a:ext cx="3059832" cy="70959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数据错误与恢复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533400" y="1219200"/>
            <a:ext cx="78486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        HDFS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具有较高的容错性，可以兼容廉价的硬件，它把硬件出错看作一种常态，而不是异常，并设计了相应的机制检测数据错误和进行自动恢复，主要包括以下几种情形：名称节点出错、数据节点出错和数据出错。</a:t>
            </a:r>
          </a:p>
          <a:p>
            <a:pPr eaLnBrk="1" hangingPunct="1"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534988" y="2743200"/>
            <a:ext cx="7847012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2400"/>
              </a:spcAft>
              <a:buFontTx/>
              <a:buNone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名称节点出错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名称节点保存了所有的元数据信息，其中，最核心的两大数据结构是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，如果这两个文件发生损坏，那么整个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实例将失效。因此，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设置了备份机制，把这些核心文件同步复制到备份服务器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SecondaryNameNode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上。当名称节点出错时，就可以根据备份服务器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SecondaryNameNode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数据进行恢复。</a:t>
            </a:r>
          </a:p>
          <a:p>
            <a:pPr eaLnBrk="1" hangingPunct="1">
              <a:buFontTx/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404664"/>
            <a:ext cx="3205534" cy="6381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数据错误与恢复</a:t>
            </a: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323528" y="1412776"/>
            <a:ext cx="81534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2400"/>
              </a:spcAft>
              <a:buFontTx/>
              <a:buNone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数据节点出错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每个数据节点会定期向名称节点发送“心跳”信息，向名称节点报告自己的状态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数据节点发生故障，或者网络发生断网时，名称节点就无法收到来自一些数据节点的心跳信息，这时，这些数据节点就会被标记为“宕机”，节点上面的所有数据都会被标记为“不可读”，名称节点不会再给它们发送任何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I/O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这时，有可能出现一种情形，即由于一些数据节点的不可用，会导致一些数据块的副本数量小于冗余因子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名称节点会定期检查这种情况，一旦发现某个数据块的副本数量小于冗余因子，就会启动数据冗余复制，为它生成新的副本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和其它分布式文件系统的最大区别就是可以调整冗余数据的位置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3400" y="1295400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数据出错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1825" y="1931988"/>
            <a:ext cx="79025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网络传输和磁盘错误等因素，都会造成数据错误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客户端在读取到数据后，会采用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md5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sha1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对数据块进行校验，以确定读取到正确的数据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在文件被创建时，客户端就会对每一个文件块进行信息摘录，并把这些信息写入到同一个路径的隐藏文件里面</a:t>
            </a:r>
          </a:p>
          <a:p>
            <a:pPr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客户端读取文件的时候，会先读取该信息文件，然后，利用该信息文件对每个读取的数据块进行校验，如果校验出错，客户端就会请求到另外一个数据节点读取该文件块，并且向名称节点报告这个文件块有错误，名称节点会定期检查并且重新复制这个块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17531"/>
            <a:ext cx="3277542" cy="6381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数据错误与恢复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sz="2800" dirty="0"/>
              <a:t>高容错性</a:t>
            </a:r>
          </a:p>
          <a:p>
            <a:pPr lvl="1"/>
            <a:r>
              <a:rPr lang="zh-CN" altLang="en-US" sz="2400" dirty="0"/>
              <a:t>数据自动保存多个副本</a:t>
            </a:r>
          </a:p>
          <a:p>
            <a:pPr lvl="1"/>
            <a:r>
              <a:rPr lang="zh-CN" altLang="en-US" sz="2400" dirty="0"/>
              <a:t>副本丢失后，自动恢复</a:t>
            </a:r>
          </a:p>
          <a:p>
            <a:r>
              <a:rPr lang="zh-CN" altLang="en-US" sz="2800" dirty="0"/>
              <a:t>适合批处理</a:t>
            </a:r>
          </a:p>
          <a:p>
            <a:pPr lvl="1"/>
            <a:r>
              <a:rPr lang="zh-CN" altLang="en-US" sz="2400" dirty="0"/>
              <a:t>移动计算而</a:t>
            </a:r>
            <a:r>
              <a:rPr lang="zh-CN" altLang="en-US" sz="2400" dirty="0" smtClean="0"/>
              <a:t>非移动数据</a:t>
            </a:r>
            <a:endParaRPr lang="zh-CN" altLang="en-US" sz="2400" dirty="0"/>
          </a:p>
          <a:p>
            <a:pPr lvl="1"/>
            <a:r>
              <a:rPr lang="zh-CN" altLang="en-US" sz="2400" dirty="0"/>
              <a:t>数据位置暴露给计算框架</a:t>
            </a:r>
          </a:p>
          <a:p>
            <a:r>
              <a:rPr lang="zh-CN" altLang="en-US" sz="2800" dirty="0"/>
              <a:t>适合大数据处理</a:t>
            </a:r>
          </a:p>
          <a:p>
            <a:pPr lvl="1"/>
            <a:r>
              <a:rPr lang="en-US" altLang="zh-CN" sz="2400" dirty="0" smtClean="0"/>
              <a:t>GB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TB</a:t>
            </a:r>
            <a:r>
              <a:rPr lang="zh-CN" altLang="en-US" sz="2400" dirty="0" smtClean="0"/>
              <a:t>、甚至</a:t>
            </a:r>
            <a:r>
              <a:rPr lang="en-US" altLang="zh-CN" sz="2400" dirty="0" smtClean="0"/>
              <a:t>PB</a:t>
            </a:r>
            <a:r>
              <a:rPr lang="zh-CN" altLang="en-US" sz="2400" dirty="0"/>
              <a:t>级数据</a:t>
            </a:r>
          </a:p>
          <a:p>
            <a:pPr lvl="1"/>
            <a:r>
              <a:rPr lang="zh-CN" altLang="en-US" sz="2400" dirty="0"/>
              <a:t>百万规模以上的文件数量</a:t>
            </a:r>
          </a:p>
          <a:p>
            <a:pPr lvl="1"/>
            <a:r>
              <a:rPr lang="en-US" altLang="zh-CN" sz="2400" dirty="0"/>
              <a:t>10K+</a:t>
            </a:r>
            <a:r>
              <a:rPr lang="zh-CN" altLang="en-US" sz="2400" dirty="0" smtClean="0"/>
              <a:t>节点</a:t>
            </a:r>
            <a:endParaRPr lang="zh-CN" altLang="en-US" sz="2400" dirty="0"/>
          </a:p>
          <a:p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2304058" cy="620688"/>
          </a:xfrm>
        </p:spPr>
        <p:txBody>
          <a:bodyPr/>
          <a:lstStyle/>
          <a:p>
            <a:r>
              <a:rPr lang="en-US" altLang="zh-CN" dirty="0" smtClean="0"/>
              <a:t>HDFS</a:t>
            </a:r>
            <a:r>
              <a:rPr lang="zh-CN" altLang="en-US" dirty="0"/>
              <a:t>优点</a:t>
            </a:r>
          </a:p>
        </p:txBody>
      </p:sp>
    </p:spTree>
    <p:extLst>
      <p:ext uri="{BB962C8B-B14F-4D97-AF65-F5344CB8AC3E}">
        <p14:creationId xmlns:p14="http://schemas.microsoft.com/office/powerpoint/2010/main" val="34816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流式文件访问</a:t>
            </a:r>
            <a:endParaRPr lang="en-US" altLang="zh-CN" dirty="0"/>
          </a:p>
          <a:p>
            <a:pPr lvl="1"/>
            <a:r>
              <a:rPr lang="zh-CN" altLang="en-US" dirty="0"/>
              <a:t>一次性写入，多次读取</a:t>
            </a:r>
            <a:endParaRPr lang="en-US" altLang="zh-CN" dirty="0"/>
          </a:p>
          <a:p>
            <a:pPr lvl="1"/>
            <a:r>
              <a:rPr lang="zh-CN" altLang="en-US" dirty="0"/>
              <a:t>保证数据一致性</a:t>
            </a:r>
            <a:endParaRPr lang="en-US" altLang="zh-CN" dirty="0"/>
          </a:p>
          <a:p>
            <a:r>
              <a:rPr lang="zh-CN" altLang="en-US" dirty="0"/>
              <a:t>可构建在廉价机器上</a:t>
            </a:r>
            <a:endParaRPr lang="en-US" altLang="zh-CN" dirty="0"/>
          </a:p>
          <a:p>
            <a:pPr lvl="1"/>
            <a:r>
              <a:rPr lang="zh-CN" altLang="en-US" dirty="0"/>
              <a:t>通过多副本</a:t>
            </a:r>
            <a:r>
              <a:rPr lang="zh-CN" altLang="en-US" dirty="0" smtClean="0"/>
              <a:t>提高可靠性</a:t>
            </a:r>
            <a:endParaRPr lang="en-US" altLang="zh-CN" dirty="0"/>
          </a:p>
          <a:p>
            <a:pPr lvl="1"/>
            <a:r>
              <a:rPr lang="zh-CN" altLang="en-US" dirty="0"/>
              <a:t>提供了容错和恢复机制</a:t>
            </a:r>
          </a:p>
          <a:p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9922" y="260648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HDFS</a:t>
            </a:r>
            <a:r>
              <a:rPr lang="zh-CN" altLang="en-US" dirty="0"/>
              <a:t>优点</a:t>
            </a:r>
          </a:p>
        </p:txBody>
      </p:sp>
    </p:spTree>
    <p:extLst>
      <p:ext uri="{BB962C8B-B14F-4D97-AF65-F5344CB8AC3E}">
        <p14:creationId xmlns:p14="http://schemas.microsoft.com/office/powerpoint/2010/main" val="373461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b="1" dirty="0"/>
              <a:t>不适合低延迟数据访问</a:t>
            </a:r>
          </a:p>
          <a:p>
            <a:pPr lvl="1"/>
            <a:r>
              <a:rPr lang="zh-CN" altLang="en-US" dirty="0"/>
              <a:t>比如毫秒级</a:t>
            </a:r>
          </a:p>
          <a:p>
            <a:pPr lvl="1"/>
            <a:r>
              <a:rPr lang="zh-CN" altLang="en-US" dirty="0"/>
              <a:t>低延迟与高吞吐率</a:t>
            </a:r>
          </a:p>
          <a:p>
            <a:r>
              <a:rPr lang="zh-CN" altLang="en-US" b="1" dirty="0"/>
              <a:t>不适合小文件存取</a:t>
            </a:r>
          </a:p>
          <a:p>
            <a:pPr lvl="1"/>
            <a:r>
              <a:rPr lang="zh-CN" altLang="en-US" dirty="0"/>
              <a:t>占用</a:t>
            </a:r>
            <a:r>
              <a:rPr lang="en-US" altLang="zh-CN" dirty="0" err="1"/>
              <a:t>NameNode</a:t>
            </a:r>
            <a:r>
              <a:rPr lang="zh-CN" altLang="en-US" dirty="0"/>
              <a:t>大量内存</a:t>
            </a:r>
          </a:p>
          <a:p>
            <a:pPr lvl="1"/>
            <a:r>
              <a:rPr lang="zh-CN" altLang="en-US" dirty="0"/>
              <a:t>寻道时间超过读取时间</a:t>
            </a:r>
          </a:p>
          <a:p>
            <a:r>
              <a:rPr lang="zh-CN" altLang="en-US" b="1" dirty="0"/>
              <a:t>不适合并发写入、文件随机修改</a:t>
            </a:r>
          </a:p>
          <a:p>
            <a:pPr lvl="1"/>
            <a:r>
              <a:rPr lang="zh-CN" altLang="en-US" dirty="0"/>
              <a:t>一个文件只能有一个</a:t>
            </a:r>
            <a:r>
              <a:rPr lang="zh-CN" altLang="en-US" dirty="0" smtClean="0"/>
              <a:t>写者</a:t>
            </a:r>
            <a:endParaRPr lang="zh-CN" altLang="en-US" dirty="0"/>
          </a:p>
          <a:p>
            <a:pPr lvl="1"/>
            <a:r>
              <a:rPr lang="zh-CN" altLang="en-US" dirty="0"/>
              <a:t>仅支持</a:t>
            </a:r>
            <a:r>
              <a:rPr lang="en-US" altLang="zh-CN" dirty="0"/>
              <a:t>append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HDFS</a:t>
            </a:r>
            <a:r>
              <a:rPr lang="zh-CN" altLang="en-US" dirty="0" smtClean="0"/>
              <a:t>缺点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804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元信息存储在</a:t>
            </a:r>
            <a:r>
              <a:rPr lang="en-US" altLang="zh-CN" sz="2400" dirty="0" err="1"/>
              <a:t>NameNode</a:t>
            </a:r>
            <a:r>
              <a:rPr lang="zh-CN" altLang="en-US" sz="2400" dirty="0"/>
              <a:t>内存中</a:t>
            </a:r>
            <a:endParaRPr lang="en-US" altLang="zh-CN" sz="24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一个节点的内存是有限的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存取大量小文件消耗大量的寻道时间</a:t>
            </a:r>
            <a:endParaRPr lang="en-US" altLang="zh-CN" sz="24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类比拷贝大量小文件与拷贝同等大小的一个大文件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400" dirty="0" err="1"/>
              <a:t>NameNode</a:t>
            </a:r>
            <a:r>
              <a:rPr lang="zh-CN" altLang="en-US" sz="2400" dirty="0"/>
              <a:t>存储</a:t>
            </a:r>
            <a:r>
              <a:rPr lang="en-US" altLang="zh-CN" sz="2400" dirty="0"/>
              <a:t>block</a:t>
            </a:r>
            <a:r>
              <a:rPr lang="zh-CN" altLang="en-US" sz="2400" dirty="0"/>
              <a:t>数目是有限的</a:t>
            </a:r>
            <a:endParaRPr lang="en-US" altLang="zh-CN" sz="24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一个</a:t>
            </a:r>
            <a:r>
              <a:rPr lang="en-US" altLang="zh-CN" sz="2000" dirty="0"/>
              <a:t>block</a:t>
            </a:r>
            <a:r>
              <a:rPr lang="zh-CN" altLang="en-US" sz="2000" dirty="0"/>
              <a:t>元信息消耗大约</a:t>
            </a:r>
            <a:r>
              <a:rPr lang="en-US" altLang="zh-CN" sz="2000" dirty="0"/>
              <a:t>150byte</a:t>
            </a:r>
            <a:r>
              <a:rPr lang="zh-CN" altLang="en-US" sz="2000" dirty="0"/>
              <a:t>内存</a:t>
            </a:r>
            <a:endParaRPr lang="en-US" altLang="zh-CN" sz="20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存储</a:t>
            </a:r>
            <a:r>
              <a:rPr lang="en-US" altLang="zh-CN" sz="2000" dirty="0"/>
              <a:t>1</a:t>
            </a:r>
            <a:r>
              <a:rPr lang="zh-CN" altLang="en-US" sz="2000" dirty="0"/>
              <a:t>亿个</a:t>
            </a:r>
            <a:r>
              <a:rPr lang="en-US" altLang="zh-CN" sz="2000" dirty="0"/>
              <a:t>block</a:t>
            </a:r>
            <a:r>
              <a:rPr lang="zh-CN" altLang="en-US" sz="2000" dirty="0"/>
              <a:t>，大约需要</a:t>
            </a:r>
            <a:r>
              <a:rPr lang="en-US" altLang="zh-CN" sz="2000" dirty="0"/>
              <a:t>20GB</a:t>
            </a:r>
            <a:r>
              <a:rPr lang="zh-CN" altLang="en-US" sz="2000" dirty="0"/>
              <a:t>内存</a:t>
            </a:r>
            <a:endParaRPr lang="en-US" altLang="zh-CN" sz="20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如果一个文件大小为</a:t>
            </a:r>
            <a:r>
              <a:rPr lang="en-US" altLang="zh-CN" sz="2000" dirty="0"/>
              <a:t>10K</a:t>
            </a:r>
            <a:r>
              <a:rPr lang="zh-CN" altLang="en-US" sz="2000" dirty="0"/>
              <a:t>，则</a:t>
            </a:r>
            <a:r>
              <a:rPr lang="en-US" altLang="zh-CN" sz="2000" dirty="0"/>
              <a:t>1</a:t>
            </a:r>
            <a:r>
              <a:rPr lang="zh-CN" altLang="en-US" sz="2000" dirty="0"/>
              <a:t>亿个文件大小仅为</a:t>
            </a:r>
            <a:r>
              <a:rPr lang="en-US" altLang="zh-CN" sz="2000" dirty="0"/>
              <a:t>1TB</a:t>
            </a:r>
            <a:r>
              <a:rPr lang="zh-CN" altLang="en-US" sz="2000" dirty="0"/>
              <a:t>（但要消耗掉</a:t>
            </a:r>
            <a:r>
              <a:rPr lang="en-US" altLang="zh-CN" sz="2000" dirty="0" err="1"/>
              <a:t>NameNode</a:t>
            </a:r>
            <a:r>
              <a:rPr lang="en-US" altLang="zh-CN" sz="2000" dirty="0"/>
              <a:t> 20GB</a:t>
            </a:r>
            <a:r>
              <a:rPr lang="zh-CN" altLang="en-US" sz="2000" dirty="0"/>
              <a:t>内存）</a:t>
            </a:r>
            <a:endParaRPr lang="en-US" altLang="zh-CN" sz="2000" dirty="0"/>
          </a:p>
          <a:p>
            <a:pPr marL="0" indent="0">
              <a:buNone/>
            </a:pPr>
            <a:endParaRPr lang="zh-CN" altLang="en-US" sz="4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HDFS</a:t>
            </a:r>
            <a:r>
              <a:rPr lang="zh-CN" altLang="en-US" dirty="0" smtClean="0"/>
              <a:t>不适合存储小文件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535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HDFS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背景简介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HDFS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架构与原理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HDFS 2.0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新特性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1116948" y="4147053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20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HDFS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程序设计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9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108520" y="332656"/>
            <a:ext cx="5400600" cy="6381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HDFS1.0体系结构的局限性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533400" y="1524000"/>
            <a:ext cx="8077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只设置唯一一个名称节点，这样做虽然大大简化了系统设计，但也带来了一些明显的局限性，具体如下：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命名空间的限制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：名称节点是保存在内存中的，因此，名称节点能够容纳的对象（文件、块）的个数会受到内存空间大小的限制。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性能的瓶颈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：整个分布式文件系统的吞吐量，受限于单个名称节点的吞吐量。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隔离问题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：由于集群中只有一个名称节点，只有一个命名空间，因此，无法对不同应用程序进行隔离。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集群的可用性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：一旦这个唯一的名称节点发生故障，会导致整个集群变得不可用。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1160108"/>
          </a:xfrm>
        </p:spPr>
        <p:txBody>
          <a:bodyPr/>
          <a:lstStyle/>
          <a:p>
            <a:r>
              <a:rPr lang="en-US" altLang="zh-CN" dirty="0" err="1"/>
              <a:t>NameNode</a:t>
            </a:r>
            <a:r>
              <a:rPr lang="en-US" altLang="zh-CN" dirty="0"/>
              <a:t> HA</a:t>
            </a:r>
          </a:p>
          <a:p>
            <a:r>
              <a:rPr lang="en-US" altLang="zh-CN" dirty="0" err="1"/>
              <a:t>NameNode</a:t>
            </a:r>
            <a:r>
              <a:rPr lang="en-US" altLang="zh-CN" dirty="0"/>
              <a:t> Federation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7060"/>
            <a:ext cx="3528194" cy="620688"/>
          </a:xfrm>
        </p:spPr>
        <p:txBody>
          <a:bodyPr/>
          <a:lstStyle/>
          <a:p>
            <a:r>
              <a:rPr lang="en-US" altLang="zh-CN" dirty="0" smtClean="0"/>
              <a:t>HDFS 2.0 </a:t>
            </a:r>
            <a:r>
              <a:rPr lang="zh-CN" altLang="en-US" dirty="0" smtClean="0"/>
              <a:t>新特性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320494"/>
              </p:ext>
            </p:extLst>
          </p:nvPr>
        </p:nvGraphicFramePr>
        <p:xfrm>
          <a:off x="827584" y="3768172"/>
          <a:ext cx="7162612" cy="1524000"/>
        </p:xfrm>
        <a:graphic>
          <a:graphicData uri="http://schemas.openxmlformats.org/drawingml/2006/table">
            <a:tbl>
              <a:tblPr/>
              <a:tblGrid>
                <a:gridCol w="1429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58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5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Times New Roman"/>
                          <a:ea typeface="宋体"/>
                        </a:rPr>
                        <a:t>组件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Times New Roman"/>
                          <a:ea typeface="宋体"/>
                        </a:rPr>
                        <a:t>Hadoop1.0</a:t>
                      </a:r>
                      <a:r>
                        <a:rPr lang="zh-CN" sz="2000" b="1" kern="100" dirty="0">
                          <a:latin typeface="Times New Roman"/>
                          <a:ea typeface="宋体"/>
                        </a:rPr>
                        <a:t>的问题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Times New Roman"/>
                          <a:ea typeface="宋体"/>
                        </a:rPr>
                        <a:t>Hadoop2.0</a:t>
                      </a:r>
                      <a:r>
                        <a:rPr lang="zh-CN" sz="2000" b="1" kern="100" dirty="0">
                          <a:latin typeface="Times New Roman"/>
                          <a:ea typeface="宋体"/>
                        </a:rPr>
                        <a:t>的改进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</a:rPr>
                        <a:t>HDFS</a:t>
                      </a:r>
                      <a:endParaRPr lang="zh-CN" sz="20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单一名称节点，存在</a:t>
                      </a:r>
                      <a:r>
                        <a:rPr lang="zh-CN" sz="2000" kern="100" dirty="0" smtClean="0">
                          <a:latin typeface="Times New Roman"/>
                          <a:ea typeface="宋体"/>
                        </a:rPr>
                        <a:t>单点</a:t>
                      </a:r>
                      <a:r>
                        <a:rPr lang="zh-CN" altLang="en-US" sz="2000" kern="100" dirty="0" smtClean="0">
                          <a:latin typeface="Times New Roman"/>
                          <a:ea typeface="宋体"/>
                        </a:rPr>
                        <a:t>失效</a:t>
                      </a:r>
                      <a:r>
                        <a:rPr lang="zh-CN" sz="2000" kern="100" dirty="0" smtClean="0">
                          <a:latin typeface="Times New Roman"/>
                          <a:ea typeface="宋体"/>
                        </a:rPr>
                        <a:t>问题</a:t>
                      </a:r>
                      <a:endParaRPr lang="zh-CN" sz="20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设计了</a:t>
                      </a:r>
                      <a:r>
                        <a:rPr lang="en-US" sz="20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HDFS HA</a:t>
                      </a: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，提供名称节点热备机制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>
                          <a:latin typeface="Times New Roman"/>
                          <a:ea typeface="宋体"/>
                        </a:rPr>
                        <a:t>HDFS</a:t>
                      </a:r>
                      <a:endParaRPr lang="zh-CN" sz="200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单一命名空间，无法实现资源隔离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设计了</a:t>
                      </a:r>
                      <a:r>
                        <a:rPr lang="en-US" sz="2000" kern="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HDFS Federation</a:t>
                      </a:r>
                      <a:r>
                        <a:rPr lang="zh-CN" sz="2000" kern="100" dirty="0">
                          <a:latin typeface="Times New Roman"/>
                          <a:ea typeface="宋体"/>
                        </a:rPr>
                        <a:t>，管理多个命名空间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59632" y="2867539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altLang="zh-CN" sz="24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Hadoop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框架自身的改进：从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1.0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到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2.0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47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396552" y="393803"/>
            <a:ext cx="327585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 HA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57200" y="1066800"/>
            <a:ext cx="822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 1.0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存在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单点故障问题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第二名称节点（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SecondaryNameNode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）无法解决单点故障问题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 descr="fsimage_edi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46263"/>
            <a:ext cx="4267200" cy="463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5105400" y="1676400"/>
            <a:ext cx="3581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SecondaryNameNode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会定期和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上获取到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文件，并下载到本地的相应目录下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文件合并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将新的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文件发送到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节点上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使用新的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（缩小了）</a:t>
            </a: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105400" y="4797152"/>
            <a:ext cx="3505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第二名称节点用途：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不是热备份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主要是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防止日志文件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过大，导致名称节点失败恢复时消耗过多时间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附带起到冷备份功能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252536" y="332656"/>
            <a:ext cx="2556967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 HA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6553200" y="5995070"/>
            <a:ext cx="2465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15-1 HDFS 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架构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457200" y="908720"/>
            <a:ext cx="8229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 HA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High Availability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）是为了解决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单点故障问题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集群设置两个名称节点，“活跃（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“待命（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Standby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）”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两种名称节点的状态同步，可以借助于一个共享存储系统来实现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一旦活跃名称节点出现故障，就可以立即切换到待命名称节点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Zookeeper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确保一个名称节点在对外服务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名称节点维护映射信息，数据节点同时向两个名称节点汇报信息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642270"/>
            <a:ext cx="715486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19942" y="345282"/>
            <a:ext cx="4062748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 Federation</a:t>
            </a:r>
            <a:endParaRPr kumimoji="0" lang="zh-CN" altLang="en-US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228600" y="1183358"/>
            <a:ext cx="8610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单点故障问题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不可以水平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扩展（是否可以通过纵向扩展来解决？）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系统整体性能受限于单个名称节点的吞吐量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单个名称节点难以提供不同程序之间的隔离性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 HA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是热备份，提供高可用性，但是无法解决可扩展性、系统性能和隔离性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030788" y="6090320"/>
            <a:ext cx="3313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15-2 HDFS Federation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架构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52400" y="2991520"/>
            <a:ext cx="3505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HDFS Federation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中，设计了多个相互独立的名称节点，使得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的命名服务能够水平扩展，这些名称节点分别进行各自命名空间和块的管理，相互之间是联盟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Federation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关系，不需要彼此协调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。并且向后兼容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4966370"/>
            <a:ext cx="350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HDFS Federation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中，所有名称节点会共享底层的数据节点存储资源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，数据节点向所有名称节点汇报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2400" y="6101433"/>
            <a:ext cx="464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属于同一个命名空间的块构成一个“块池”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789908"/>
            <a:ext cx="5181600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52400" y="2672433"/>
            <a:ext cx="3048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2.HDFS Federation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的设计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4625" y="908720"/>
            <a:ext cx="27660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1.HDFS1.0</a:t>
            </a:r>
            <a:r>
              <a:rPr lang="zh-CN" altLang="zh-CN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中存在的问题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0" y="353248"/>
            <a:ext cx="471601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 Federation</a:t>
            </a:r>
            <a:endParaRPr kumimoji="0" lang="zh-CN" altLang="en-US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52600"/>
            <a:ext cx="37338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3810000" y="6173415"/>
            <a:ext cx="510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15-3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客户端挂载表方式访问多个命名空间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33400" y="1514475"/>
            <a:ext cx="7696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Federation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中的多个命名空间，可以采用客户端挂载表（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 Side Mount Table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）方式进行数据共享和访问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客户可以访问不同的挂载点来访问不同的子命名空间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5"/>
          <p:cNvSpPr>
            <a:spLocks noChangeArrowheads="1"/>
          </p:cNvSpPr>
          <p:nvPr/>
        </p:nvSpPr>
        <p:spPr bwMode="auto">
          <a:xfrm>
            <a:off x="457200" y="25146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把各个命名空间挂载到全局“挂载表”（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mount-table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）中，实现数据全局共享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同样的命名空间挂载到个人的挂载表中，就成为应用程序可见的命名空间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457200" y="1143000"/>
            <a:ext cx="35707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HDFS Federation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的访问方式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7315200" y="4569656"/>
            <a:ext cx="1828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每个阴影三角形代表一个独立的命名空间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124200" y="48006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维护的命名空间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5364088" y="5592763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维护的命名空间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180528" y="381000"/>
            <a:ext cx="4392488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HDFS Federation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762000" y="1600200"/>
            <a:ext cx="762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 Federation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设计可解决单名称节点存在的以下几个问题：</a:t>
            </a: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集群扩展性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。多个名称节点各自分管一部分目录，使得一个集群可以扩展到更多节点，不再像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HDFS1.0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中那样由于内存的限制制约文件存储数目</a:t>
            </a: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）性能更高效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。多个名称节点管理不同的数据，且同时对外提供服务，将为用户提供更高的读写吞吐率</a:t>
            </a:r>
          </a:p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）良好的隔离性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。用户可根据需要将不同业务数据交由不同名称节点管理，这样不同业务之间影响很小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需要注意的，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 Federation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并不能解决单点故障问题，也就是说，每个名称节点都存在在单点故障问题，需要为每个名称节点部署一个后备名称节点，以应对名称节点挂掉对业务产生的影响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7388" y="1111250"/>
            <a:ext cx="4406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4.HDFS Federation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相对于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HDFS1.0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的优势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HDFS Shell</a:t>
            </a:r>
            <a:r>
              <a:rPr lang="zh-CN" altLang="en-US" dirty="0"/>
              <a:t>命令</a:t>
            </a:r>
            <a:endParaRPr lang="en-US" altLang="zh-CN" dirty="0"/>
          </a:p>
          <a:p>
            <a:r>
              <a:rPr lang="en-US" altLang="zh-CN" dirty="0"/>
              <a:t>HDFS </a:t>
            </a:r>
            <a:r>
              <a:rPr lang="en-US" altLang="zh-CN" dirty="0" err="1"/>
              <a:t>Jave</a:t>
            </a:r>
            <a:r>
              <a:rPr lang="en-US" altLang="zh-CN" dirty="0"/>
              <a:t> API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07504" y="188640"/>
            <a:ext cx="3168154" cy="620688"/>
          </a:xfrm>
        </p:spPr>
        <p:txBody>
          <a:bodyPr/>
          <a:lstStyle/>
          <a:p>
            <a:r>
              <a:rPr lang="en-US" altLang="zh-CN" dirty="0" smtClean="0"/>
              <a:t>HDFS </a:t>
            </a:r>
            <a:r>
              <a:rPr lang="zh-CN" altLang="en-US" dirty="0" smtClean="0"/>
              <a:t>程序设计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7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3102" y="264026"/>
            <a:ext cx="6480175" cy="620688"/>
          </a:xfrm>
        </p:spPr>
        <p:txBody>
          <a:bodyPr/>
          <a:lstStyle/>
          <a:p>
            <a:r>
              <a:rPr lang="en-US" altLang="zh-CN" dirty="0" smtClean="0"/>
              <a:t>HDFS Shell </a:t>
            </a:r>
            <a:r>
              <a:rPr lang="zh-CN" altLang="en-US" dirty="0" smtClean="0"/>
              <a:t>命令</a:t>
            </a:r>
            <a:r>
              <a:rPr lang="en-US" altLang="zh-CN" dirty="0" smtClean="0"/>
              <a:t>- </a:t>
            </a:r>
            <a:r>
              <a:rPr lang="zh-CN" altLang="en-US" dirty="0" smtClean="0"/>
              <a:t>概览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30500"/>
            <a:ext cx="8280000" cy="505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6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8409" y="205706"/>
            <a:ext cx="6480175" cy="620688"/>
          </a:xfrm>
        </p:spPr>
        <p:txBody>
          <a:bodyPr/>
          <a:lstStyle/>
          <a:p>
            <a:r>
              <a:rPr lang="en-US" altLang="zh-CN" dirty="0"/>
              <a:t>HDFS Shell</a:t>
            </a:r>
            <a:r>
              <a:rPr lang="zh-CN" altLang="en-US" dirty="0"/>
              <a:t>命令</a:t>
            </a:r>
            <a:r>
              <a:rPr lang="en-US" altLang="zh-CN" dirty="0"/>
              <a:t>-</a:t>
            </a:r>
            <a:r>
              <a:rPr lang="zh-CN" altLang="en-US" dirty="0"/>
              <a:t>文件操作</a:t>
            </a:r>
            <a:r>
              <a:rPr lang="zh-CN" altLang="en-US" dirty="0" smtClean="0"/>
              <a:t>命令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183776"/>
            <a:ext cx="5323333" cy="36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987" y="4963236"/>
            <a:ext cx="5789112" cy="183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4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69236" y="368593"/>
            <a:ext cx="6086940" cy="4857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互联网中的大数据一分钟的颠覆</a:t>
            </a: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" name="文本框 38"/>
          <p:cNvSpPr>
            <a:spLocks noChangeArrowheads="1"/>
          </p:cNvSpPr>
          <p:nvPr/>
        </p:nvSpPr>
        <p:spPr bwMode="auto">
          <a:xfrm>
            <a:off x="179512" y="1369806"/>
            <a:ext cx="4301173" cy="5078313"/>
          </a:xfrm>
          <a:prstGeom prst="rect">
            <a:avLst/>
          </a:prstGeom>
          <a:noFill/>
          <a:ln w="28575" cmpd="sng">
            <a:solidFill>
              <a:srgbClr val="009ED6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015年双十一期间共完成 7.1 亿笔支付，平均一分钟完成 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493055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笔交易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</a:t>
            </a: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015年双十一当天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平均一分钟的活跃用户超过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69444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个;</a:t>
            </a: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一分钟之内会有 </a:t>
            </a:r>
            <a:r>
              <a:rPr lang="en-US" altLang="zh-CN" sz="18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4310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人访问亚马逊网站;</a:t>
            </a: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Uber 一分钟能获得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694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个订单;</a:t>
            </a: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苹果用户每分钟会下载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51000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个应用;</a:t>
            </a: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YouTube 用户每分钟会上传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300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个小时的新视频;</a:t>
            </a:r>
            <a:b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Netflix 用户一分钟之内会观看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77160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个小时的视频;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38"/>
          <p:cNvSpPr>
            <a:spLocks noChangeArrowheads="1"/>
          </p:cNvSpPr>
          <p:nvPr/>
        </p:nvSpPr>
        <p:spPr bwMode="auto">
          <a:xfrm>
            <a:off x="4519090" y="1369806"/>
            <a:ext cx="4301382" cy="4247317"/>
          </a:xfrm>
          <a:prstGeom prst="rect">
            <a:avLst/>
          </a:prstGeom>
          <a:noFill/>
          <a:ln w="28575" cmpd="sng">
            <a:solidFill>
              <a:srgbClr val="009ED6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平均一分钟红包收发量是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1527777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个；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一分钟里，平均收发邮件达到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2.4 亿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封；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每分钟 Google的搜索量可达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278 万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次；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Facebook用户每分钟点赞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4166667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次；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Twitter用户一分钟可以发布 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347222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条推文；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Snapchat用户一分钟会发布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284722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张照片；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cs typeface="Arial" panose="020B0604020202020204" pitchFamily="34" charset="0"/>
                <a:sym typeface="+mn-ea"/>
              </a:rPr>
              <a:t>►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Instagram用户每分钟发布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123060</a:t>
            </a:r>
            <a:r>
              <a:rPr lang="en-US" altLang="zh-CN" sz="1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张照片.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619672" y="611480"/>
            <a:ext cx="6735445" cy="611505"/>
          </a:xfrm>
          <a:prstGeom prst="wedgeRoundRectCallout">
            <a:avLst>
              <a:gd name="adj1" fmla="val -12029"/>
              <a:gd name="adj2" fmla="val 998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数据聚合商 Domo发布了一些一分钟内发生的数字信息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4174" y="250627"/>
            <a:ext cx="6480175" cy="620688"/>
          </a:xfrm>
        </p:spPr>
        <p:txBody>
          <a:bodyPr/>
          <a:lstStyle/>
          <a:p>
            <a:r>
              <a:rPr lang="en-US" altLang="zh-CN" dirty="0"/>
              <a:t>HDFS Shell</a:t>
            </a:r>
            <a:r>
              <a:rPr lang="zh-CN" altLang="en-US" dirty="0"/>
              <a:t>命令</a:t>
            </a:r>
            <a:r>
              <a:rPr lang="en-US" altLang="zh-CN" dirty="0"/>
              <a:t>-</a:t>
            </a:r>
            <a:r>
              <a:rPr lang="zh-CN" altLang="en-US" dirty="0"/>
              <a:t>管理命令</a:t>
            </a:r>
            <a:r>
              <a:rPr lang="en-US" altLang="zh-CN" dirty="0"/>
              <a:t>	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408" y="871315"/>
            <a:ext cx="7560000" cy="565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2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Configuration</a:t>
            </a:r>
            <a:r>
              <a:rPr lang="zh-CN" altLang="en-US" sz="2800" dirty="0"/>
              <a:t>类</a:t>
            </a:r>
            <a:endParaRPr lang="en-US" altLang="zh-CN" sz="28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该类的对象封装了配置信息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800" dirty="0" err="1"/>
              <a:t>FileSystem</a:t>
            </a:r>
            <a:r>
              <a:rPr lang="zh-CN" altLang="en-US" sz="2800" dirty="0"/>
              <a:t>类</a:t>
            </a:r>
            <a:endParaRPr lang="en-US" altLang="zh-CN" sz="2800" dirty="0"/>
          </a:p>
          <a:p>
            <a:pPr lvl="1">
              <a:lnSpc>
                <a:spcPct val="150000"/>
              </a:lnSpc>
            </a:pPr>
            <a:r>
              <a:rPr lang="zh-CN" altLang="en-US" sz="2000" dirty="0"/>
              <a:t>文件系统类，可使用该类的方法树对文件</a:t>
            </a:r>
            <a:r>
              <a:rPr lang="en-US" altLang="zh-CN" sz="2000" dirty="0"/>
              <a:t>/</a:t>
            </a:r>
            <a:r>
              <a:rPr lang="zh-CN" altLang="en-US" sz="2000" dirty="0"/>
              <a:t>目录进行操作，一般通过</a:t>
            </a:r>
            <a:r>
              <a:rPr lang="en-US" altLang="zh-CN" sz="2000" dirty="0" err="1"/>
              <a:t>FileSytem</a:t>
            </a:r>
            <a:r>
              <a:rPr lang="zh-CN" altLang="en-US" sz="2000" dirty="0"/>
              <a:t>的静态方法</a:t>
            </a:r>
            <a:r>
              <a:rPr lang="en-US" altLang="zh-CN" sz="2000" dirty="0"/>
              <a:t>get</a:t>
            </a:r>
            <a:r>
              <a:rPr lang="zh-CN" altLang="en-US" sz="2000" dirty="0"/>
              <a:t>获得一个文件系统对象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en-US" altLang="zh-CN" sz="2800" dirty="0" err="1"/>
              <a:t>FSDataInputStream</a:t>
            </a:r>
            <a:r>
              <a:rPr lang="zh-CN" altLang="en-US" sz="2800" dirty="0"/>
              <a:t>和</a:t>
            </a:r>
            <a:r>
              <a:rPr lang="en-US" altLang="zh-CN" sz="2800" dirty="0" err="1"/>
              <a:t>FSDataOutputStream</a:t>
            </a:r>
            <a:r>
              <a:rPr lang="zh-CN" altLang="en-US" sz="2800" dirty="0"/>
              <a:t>类</a:t>
            </a:r>
            <a:endParaRPr lang="en-US" altLang="zh-CN" sz="2800" dirty="0"/>
          </a:p>
          <a:p>
            <a:pPr lvl="1">
              <a:lnSpc>
                <a:spcPct val="150000"/>
              </a:lnSpc>
            </a:pPr>
            <a:r>
              <a:rPr lang="en-US" altLang="zh-CN" sz="2000" dirty="0"/>
              <a:t>HDFS</a:t>
            </a:r>
            <a:r>
              <a:rPr lang="zh-CN" altLang="en-US" sz="2000" dirty="0"/>
              <a:t>中的输入输出流。分别通过</a:t>
            </a:r>
            <a:r>
              <a:rPr lang="en-US" altLang="zh-CN" sz="2000" dirty="0" err="1"/>
              <a:t>FileSystem</a:t>
            </a:r>
            <a:r>
              <a:rPr lang="zh-CN" altLang="en-US" sz="2000" dirty="0"/>
              <a:t>的</a:t>
            </a:r>
            <a:r>
              <a:rPr lang="en-US" altLang="zh-CN" sz="2000" dirty="0"/>
              <a:t>open</a:t>
            </a:r>
            <a:r>
              <a:rPr lang="zh-CN" altLang="en-US" sz="2000" dirty="0"/>
              <a:t>方法和</a:t>
            </a:r>
            <a:r>
              <a:rPr lang="en-US" altLang="zh-CN" sz="2000" dirty="0"/>
              <a:t>create</a:t>
            </a:r>
            <a:r>
              <a:rPr lang="zh-CN" altLang="en-US" sz="2000" dirty="0"/>
              <a:t>方法获得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以上类均来自</a:t>
            </a:r>
            <a:r>
              <a:rPr lang="en-US" altLang="zh-CN" sz="2800" dirty="0"/>
              <a:t>java</a:t>
            </a:r>
            <a:r>
              <a:rPr lang="zh-CN" altLang="en-US" sz="2800" dirty="0"/>
              <a:t>包：</a:t>
            </a:r>
            <a:r>
              <a:rPr lang="en-US" altLang="zh-CN" sz="2800" dirty="0" err="1" smtClean="0"/>
              <a:t>org.apache.hadoop.fs</a:t>
            </a:r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/>
          <a:lstStyle/>
          <a:p>
            <a:r>
              <a:rPr lang="en-US" altLang="zh-CN" dirty="0"/>
              <a:t>HDFS Java API</a:t>
            </a:r>
            <a:r>
              <a:rPr lang="zh-CN" altLang="en-US" dirty="0"/>
              <a:t>（</a:t>
            </a:r>
            <a:r>
              <a:rPr lang="en-US" altLang="zh-CN" dirty="0"/>
              <a:t>1/3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149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将本地文件拷贝到</a:t>
            </a:r>
            <a:r>
              <a:rPr lang="en-US" altLang="zh-CN" dirty="0"/>
              <a:t>HDFS</a:t>
            </a:r>
            <a:r>
              <a:rPr lang="zh-CN" altLang="en-US" dirty="0"/>
              <a:t>上</a:t>
            </a:r>
            <a:endParaRPr lang="en-US" altLang="zh-CN" dirty="0"/>
          </a:p>
          <a:p>
            <a:pPr marL="1257300" lvl="3" indent="0">
              <a:buNone/>
            </a:pPr>
            <a:r>
              <a:rPr lang="en-US" altLang="zh-CN" sz="1800" dirty="0"/>
              <a:t>  Configuration </a:t>
            </a:r>
            <a:r>
              <a:rPr lang="en-US" altLang="zh-CN" sz="1800" dirty="0" err="1"/>
              <a:t>config</a:t>
            </a:r>
            <a:r>
              <a:rPr lang="en-US" altLang="zh-CN" sz="1800" dirty="0"/>
              <a:t> =new  </a:t>
            </a:r>
            <a:r>
              <a:rPr lang="en-US" altLang="zh-CN" sz="1800" dirty="0" err="1"/>
              <a:t>Configuartion</a:t>
            </a:r>
            <a:r>
              <a:rPr lang="en-US" altLang="zh-CN" sz="1800" dirty="0"/>
              <a:t>();</a:t>
            </a:r>
          </a:p>
          <a:p>
            <a:pPr marL="1257300" lvl="3" indent="0">
              <a:buNone/>
            </a:pPr>
            <a:r>
              <a:rPr lang="en-US" altLang="zh-CN" sz="1800" dirty="0"/>
              <a:t>  </a:t>
            </a:r>
            <a:r>
              <a:rPr lang="en-US" altLang="zh-CN" sz="1800" dirty="0" err="1"/>
              <a:t>FileSystem</a:t>
            </a:r>
            <a:r>
              <a:rPr lang="en-US" altLang="zh-CN" sz="1800" dirty="0"/>
              <a:t> </a:t>
            </a:r>
            <a:r>
              <a:rPr lang="en-US" altLang="zh-CN" sz="1800" dirty="0" err="1"/>
              <a:t>hdfs</a:t>
            </a:r>
            <a:r>
              <a:rPr lang="en-US" altLang="zh-CN" sz="1800" dirty="0"/>
              <a:t> = </a:t>
            </a:r>
            <a:r>
              <a:rPr lang="en-US" altLang="zh-CN" sz="1800" dirty="0" err="1"/>
              <a:t>FileSystem.get</a:t>
            </a:r>
            <a:r>
              <a:rPr lang="en-US" altLang="zh-CN" sz="1800" dirty="0"/>
              <a:t>(</a:t>
            </a:r>
            <a:r>
              <a:rPr lang="en-US" altLang="zh-CN" sz="1800" dirty="0" err="1"/>
              <a:t>config</a:t>
            </a:r>
            <a:r>
              <a:rPr lang="en-US" altLang="zh-CN" sz="1800" dirty="0"/>
              <a:t>);</a:t>
            </a:r>
          </a:p>
          <a:p>
            <a:pPr marL="1257300" lvl="3" indent="0">
              <a:buNone/>
            </a:pPr>
            <a:r>
              <a:rPr lang="en-US" altLang="zh-CN" sz="1800" dirty="0"/>
              <a:t>  Path </a:t>
            </a:r>
            <a:r>
              <a:rPr lang="en-US" altLang="zh-CN" sz="1800" dirty="0" err="1"/>
              <a:t>srcPath</a:t>
            </a:r>
            <a:r>
              <a:rPr lang="en-US" altLang="zh-CN" sz="1800" dirty="0"/>
              <a:t> = new Path(</a:t>
            </a:r>
            <a:r>
              <a:rPr lang="en-US" altLang="zh-CN" sz="1800" dirty="0" err="1"/>
              <a:t>srcFile</a:t>
            </a:r>
            <a:r>
              <a:rPr lang="en-US" altLang="zh-CN" sz="1800" dirty="0"/>
              <a:t>);</a:t>
            </a:r>
          </a:p>
          <a:p>
            <a:pPr marL="1257300" lvl="3" indent="0">
              <a:buNone/>
            </a:pPr>
            <a:r>
              <a:rPr lang="en-US" altLang="zh-CN" sz="1800" dirty="0"/>
              <a:t>  Path </a:t>
            </a:r>
            <a:r>
              <a:rPr lang="en-US" altLang="zh-CN" sz="1800" dirty="0" err="1"/>
              <a:t>dstPath</a:t>
            </a:r>
            <a:r>
              <a:rPr lang="en-US" altLang="zh-CN" sz="1800" dirty="0"/>
              <a:t> = new Path(</a:t>
            </a:r>
            <a:r>
              <a:rPr lang="en-US" altLang="zh-CN" sz="1800" dirty="0" err="1"/>
              <a:t>dstFile</a:t>
            </a:r>
            <a:r>
              <a:rPr lang="en-US" altLang="zh-CN" sz="1800" dirty="0"/>
              <a:t>);</a:t>
            </a:r>
          </a:p>
          <a:p>
            <a:pPr marL="1257300" lvl="3" indent="0">
              <a:buNone/>
            </a:pPr>
            <a:r>
              <a:rPr lang="en-US" altLang="zh-CN" sz="1800" dirty="0"/>
              <a:t>  </a:t>
            </a:r>
            <a:r>
              <a:rPr lang="en-US" altLang="zh-CN" sz="1800" dirty="0" err="1"/>
              <a:t>hdfs.copyFromLocalFile</a:t>
            </a:r>
            <a:r>
              <a:rPr lang="en-US" altLang="zh-CN" sz="1800" dirty="0"/>
              <a:t>(</a:t>
            </a:r>
            <a:r>
              <a:rPr lang="en-US" altLang="zh-CN" sz="1800" dirty="0" err="1"/>
              <a:t>srcPath,dstPath</a:t>
            </a:r>
            <a:r>
              <a:rPr lang="en-US" altLang="zh-CN" sz="1800" dirty="0"/>
              <a:t>);</a:t>
            </a:r>
          </a:p>
          <a:p>
            <a:r>
              <a:rPr lang="zh-CN" altLang="en-US" dirty="0"/>
              <a:t>创建</a:t>
            </a:r>
            <a:r>
              <a:rPr lang="en-US" altLang="zh-CN" dirty="0"/>
              <a:t>HDFS</a:t>
            </a:r>
            <a:r>
              <a:rPr lang="zh-CN" altLang="en-US" dirty="0"/>
              <a:t>文件</a:t>
            </a:r>
            <a:endParaRPr lang="en-US" altLang="zh-CN" dirty="0"/>
          </a:p>
          <a:p>
            <a:pPr marL="1257300" lvl="3" indent="0">
              <a:buNone/>
            </a:pPr>
            <a:r>
              <a:rPr lang="en-US" altLang="zh-CN" sz="600" dirty="0">
                <a:solidFill>
                  <a:srgbClr val="000000"/>
                </a:solidFill>
              </a:rPr>
              <a:t>        </a:t>
            </a:r>
            <a:r>
              <a:rPr lang="en-US" altLang="zh-CN" sz="1800" dirty="0">
                <a:solidFill>
                  <a:srgbClr val="000000"/>
                </a:solidFill>
              </a:rPr>
              <a:t>Configuration </a:t>
            </a:r>
            <a:r>
              <a:rPr lang="en-US" altLang="zh-CN" sz="1800" dirty="0" err="1">
                <a:solidFill>
                  <a:srgbClr val="000000"/>
                </a:solidFill>
              </a:rPr>
              <a:t>config</a:t>
            </a:r>
            <a:r>
              <a:rPr lang="en-US" altLang="zh-CN" sz="1800" dirty="0">
                <a:solidFill>
                  <a:srgbClr val="000000"/>
                </a:solidFill>
              </a:rPr>
              <a:t> =new  </a:t>
            </a:r>
            <a:r>
              <a:rPr lang="en-US" altLang="zh-CN" sz="1800" dirty="0" err="1">
                <a:solidFill>
                  <a:srgbClr val="000000"/>
                </a:solidFill>
              </a:rPr>
              <a:t>Configuartion</a:t>
            </a:r>
            <a:r>
              <a:rPr lang="en-US" altLang="zh-CN" sz="1800" dirty="0">
                <a:solidFill>
                  <a:srgbClr val="000000"/>
                </a:solidFill>
              </a:rPr>
              <a:t>();</a:t>
            </a:r>
          </a:p>
          <a:p>
            <a:pPr marL="1257300" lvl="3" indent="0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</a:t>
            </a:r>
            <a:r>
              <a:rPr lang="en-US" altLang="zh-CN" sz="1800" dirty="0" err="1">
                <a:solidFill>
                  <a:srgbClr val="000000"/>
                </a:solidFill>
              </a:rPr>
              <a:t>FileSystem</a:t>
            </a:r>
            <a:r>
              <a:rPr lang="en-US" altLang="zh-CN" sz="1800" dirty="0">
                <a:solidFill>
                  <a:srgbClr val="000000"/>
                </a:solidFill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</a:rPr>
              <a:t>hdfs</a:t>
            </a:r>
            <a:r>
              <a:rPr lang="en-US" altLang="zh-CN" sz="1800" dirty="0">
                <a:solidFill>
                  <a:srgbClr val="000000"/>
                </a:solidFill>
              </a:rPr>
              <a:t> = </a:t>
            </a:r>
            <a:r>
              <a:rPr lang="en-US" altLang="zh-CN" sz="1800" dirty="0" err="1">
                <a:solidFill>
                  <a:srgbClr val="000000"/>
                </a:solidFill>
              </a:rPr>
              <a:t>FileSystem.get</a:t>
            </a:r>
            <a:r>
              <a:rPr lang="en-US" altLang="zh-CN" sz="1800" dirty="0">
                <a:solidFill>
                  <a:srgbClr val="000000"/>
                </a:solidFill>
              </a:rPr>
              <a:t>(</a:t>
            </a:r>
            <a:r>
              <a:rPr lang="en-US" altLang="zh-CN" sz="1800" dirty="0" err="1">
                <a:solidFill>
                  <a:srgbClr val="000000"/>
                </a:solidFill>
              </a:rPr>
              <a:t>config</a:t>
            </a:r>
            <a:r>
              <a:rPr lang="en-US" altLang="zh-CN" sz="1800" dirty="0">
                <a:solidFill>
                  <a:srgbClr val="000000"/>
                </a:solidFill>
              </a:rPr>
              <a:t>);</a:t>
            </a:r>
          </a:p>
          <a:p>
            <a:pPr marL="1257300" lvl="3" indent="0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Path </a:t>
            </a:r>
            <a:r>
              <a:rPr lang="en-US" altLang="zh-CN" sz="1800" dirty="0" err="1">
                <a:solidFill>
                  <a:srgbClr val="000000"/>
                </a:solidFill>
              </a:rPr>
              <a:t>path</a:t>
            </a:r>
            <a:r>
              <a:rPr lang="en-US" altLang="zh-CN" sz="1800" dirty="0">
                <a:solidFill>
                  <a:srgbClr val="000000"/>
                </a:solidFill>
              </a:rPr>
              <a:t> = new Path(</a:t>
            </a:r>
            <a:r>
              <a:rPr lang="en-US" altLang="zh-CN" sz="1800" dirty="0" err="1">
                <a:solidFill>
                  <a:srgbClr val="000000"/>
                </a:solidFill>
              </a:rPr>
              <a:t>fileName</a:t>
            </a:r>
            <a:r>
              <a:rPr lang="en-US" altLang="zh-CN" sz="1800" dirty="0">
                <a:solidFill>
                  <a:srgbClr val="000000"/>
                </a:solidFill>
              </a:rPr>
              <a:t>);</a:t>
            </a:r>
          </a:p>
          <a:p>
            <a:pPr marL="1257300" lvl="3" indent="0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</a:t>
            </a:r>
            <a:r>
              <a:rPr lang="en-US" altLang="zh-CN" sz="1800" dirty="0" err="1">
                <a:solidFill>
                  <a:srgbClr val="000000"/>
                </a:solidFill>
              </a:rPr>
              <a:t>FSDataOutputStream</a:t>
            </a:r>
            <a:r>
              <a:rPr lang="en-US" altLang="zh-CN" sz="1800" dirty="0">
                <a:solidFill>
                  <a:srgbClr val="000000"/>
                </a:solidFill>
              </a:rPr>
              <a:t> </a:t>
            </a:r>
            <a:r>
              <a:rPr lang="en-US" altLang="zh-CN" sz="1800" dirty="0" err="1">
                <a:solidFill>
                  <a:srgbClr val="000000"/>
                </a:solidFill>
              </a:rPr>
              <a:t>outputStream</a:t>
            </a:r>
            <a:r>
              <a:rPr lang="en-US" altLang="zh-CN" sz="1800" dirty="0">
                <a:solidFill>
                  <a:srgbClr val="000000"/>
                </a:solidFill>
              </a:rPr>
              <a:t> = </a:t>
            </a:r>
            <a:r>
              <a:rPr lang="en-US" altLang="zh-CN" sz="1800" dirty="0" err="1">
                <a:solidFill>
                  <a:srgbClr val="000000"/>
                </a:solidFill>
              </a:rPr>
              <a:t>hdfs.create</a:t>
            </a:r>
            <a:r>
              <a:rPr lang="en-US" altLang="zh-CN" sz="1800" dirty="0">
                <a:solidFill>
                  <a:srgbClr val="000000"/>
                </a:solidFill>
              </a:rPr>
              <a:t>(path);</a:t>
            </a:r>
          </a:p>
          <a:p>
            <a:pPr marL="1257300" lvl="3" indent="0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//byte[] buff</a:t>
            </a:r>
            <a:r>
              <a:rPr lang="zh-CN" altLang="en-US" sz="1800" dirty="0">
                <a:solidFill>
                  <a:srgbClr val="000000"/>
                </a:solidFill>
              </a:rPr>
              <a:t>，文件内容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marL="1257300" lvl="3" indent="0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</a:t>
            </a:r>
            <a:r>
              <a:rPr lang="en-US" altLang="zh-CN" sz="1800" dirty="0" err="1">
                <a:solidFill>
                  <a:srgbClr val="000000"/>
                </a:solidFill>
              </a:rPr>
              <a:t>outputStream.write</a:t>
            </a:r>
            <a:r>
              <a:rPr lang="en-US" altLang="zh-CN" sz="1800" dirty="0">
                <a:solidFill>
                  <a:srgbClr val="000000"/>
                </a:solidFill>
              </a:rPr>
              <a:t>(buff,0,buff.length</a:t>
            </a:r>
            <a:r>
              <a:rPr lang="en-US" altLang="zh-CN" sz="1800" dirty="0" smtClean="0">
                <a:solidFill>
                  <a:srgbClr val="000000"/>
                </a:solidFill>
              </a:rPr>
              <a:t>);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/>
          <a:lstStyle/>
          <a:p>
            <a:r>
              <a:rPr lang="en-US" altLang="zh-CN" dirty="0"/>
              <a:t>HDFS </a:t>
            </a:r>
            <a:r>
              <a:rPr lang="en-US" altLang="zh-CN" dirty="0" smtClean="0"/>
              <a:t>Java </a:t>
            </a:r>
            <a:r>
              <a:rPr lang="zh-CN" altLang="en-US" dirty="0" smtClean="0"/>
              <a:t>程序</a:t>
            </a:r>
            <a:r>
              <a:rPr lang="zh-CN" altLang="en-US" dirty="0"/>
              <a:t>举例</a:t>
            </a:r>
          </a:p>
        </p:txBody>
      </p:sp>
    </p:spTree>
    <p:extLst>
      <p:ext uri="{BB962C8B-B14F-4D97-AF65-F5344CB8AC3E}">
        <p14:creationId xmlns:p14="http://schemas.microsoft.com/office/powerpoint/2010/main" val="36284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8078964" cy="482453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 smtClean="0"/>
              <a:t>实验目的：</a:t>
            </a:r>
            <a:endParaRPr lang="en-US" altLang="zh-CN" sz="2800" dirty="0" smtClean="0"/>
          </a:p>
          <a:p>
            <a:pPr marL="0" lvl="0" indent="0"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初步</a:t>
            </a:r>
            <a:r>
              <a:rPr lang="zh-CN" altLang="zh-CN" sz="2400" dirty="0"/>
              <a:t>认识</a:t>
            </a:r>
            <a:r>
              <a:rPr lang="en-US" altLang="zh-CN" sz="2400" dirty="0"/>
              <a:t>HDFS</a:t>
            </a:r>
            <a:r>
              <a:rPr lang="zh-CN" altLang="zh-CN" sz="2400" dirty="0"/>
              <a:t>分布式文件系统；</a:t>
            </a:r>
          </a:p>
          <a:p>
            <a:pPr marL="0" lvl="0" indent="0"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熟悉</a:t>
            </a:r>
            <a:r>
              <a:rPr lang="en-US" altLang="zh-CN" sz="2400" dirty="0"/>
              <a:t>HDFS</a:t>
            </a:r>
            <a:r>
              <a:rPr lang="zh-CN" altLang="zh-CN" sz="2400" dirty="0"/>
              <a:t>分布式文件系统的常用命令操作；</a:t>
            </a:r>
          </a:p>
          <a:p>
            <a:pPr marL="0" indent="0"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熟悉</a:t>
            </a:r>
            <a:r>
              <a:rPr lang="en-US" altLang="zh-CN" sz="2400" dirty="0"/>
              <a:t>HDFS</a:t>
            </a:r>
            <a:r>
              <a:rPr lang="zh-CN" altLang="zh-CN" sz="2400" dirty="0"/>
              <a:t>分布式文件系统的存储程序开发、用户管理</a:t>
            </a:r>
            <a:r>
              <a:rPr lang="zh-CN" altLang="zh-CN" sz="2400" dirty="0" smtClean="0"/>
              <a:t>、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               </a:t>
            </a:r>
            <a:r>
              <a:rPr lang="zh-CN" altLang="zh-CN" sz="2400" dirty="0" smtClean="0"/>
              <a:t>权限</a:t>
            </a:r>
            <a:r>
              <a:rPr lang="zh-CN" altLang="zh-CN" sz="2400" dirty="0"/>
              <a:t>管理等</a:t>
            </a:r>
            <a:r>
              <a:rPr lang="zh-CN" altLang="zh-CN" sz="2400" dirty="0" smtClean="0"/>
              <a:t>命令</a:t>
            </a:r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r>
              <a:rPr lang="zh-CN" altLang="en-US" sz="2800" dirty="0" smtClean="0"/>
              <a:t>实验内容：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/>
              <a:t>、列出文件或目录</a:t>
            </a:r>
            <a:r>
              <a:rPr lang="zh-CN" altLang="en-US" sz="2400" dirty="0" smtClean="0"/>
              <a:t>内容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/>
              <a:t>、查看目录使用</a:t>
            </a:r>
            <a:r>
              <a:rPr lang="zh-CN" altLang="en-US" sz="2400" dirty="0" smtClean="0"/>
              <a:t>情况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/>
              <a:t>、显示目录中所有文件及</a:t>
            </a:r>
            <a:r>
              <a:rPr lang="zh-CN" altLang="en-US" sz="2400"/>
              <a:t>目录</a:t>
            </a:r>
            <a:r>
              <a:rPr lang="zh-CN" altLang="en-US" sz="2400" smtClean="0"/>
              <a:t>大小等操作</a:t>
            </a:r>
            <a:endParaRPr lang="en-US" altLang="zh-CN" sz="2400" dirty="0" smtClean="0"/>
          </a:p>
          <a:p>
            <a:pPr marL="0" indent="0">
              <a:buNone/>
            </a:pP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/>
          <a:lstStyle/>
          <a:p>
            <a:r>
              <a:rPr lang="en-US" altLang="zh-CN" dirty="0"/>
              <a:t>HDFS </a:t>
            </a:r>
            <a:r>
              <a:rPr lang="zh-CN" altLang="en-US" dirty="0"/>
              <a:t>基本</a:t>
            </a:r>
            <a:r>
              <a:rPr lang="zh-CN" altLang="en-US" dirty="0" smtClean="0"/>
              <a:t>操作与使用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80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7443" r="2026" b="2913"/>
          <a:stretch>
            <a:fillRect/>
          </a:stretch>
        </p:blipFill>
        <p:spPr>
          <a:xfrm>
            <a:off x="344770" y="1234419"/>
            <a:ext cx="8420100" cy="3409027"/>
          </a:xfrm>
          <a:prstGeom prst="rect">
            <a:avLst/>
          </a:prstGeom>
          <a:ln>
            <a:noFill/>
          </a:ln>
        </p:spPr>
      </p:pic>
      <p:sp>
        <p:nvSpPr>
          <p:cNvPr id="6" name="内容占位符 1"/>
          <p:cNvSpPr>
            <a:spLocks noGrp="1"/>
          </p:cNvSpPr>
          <p:nvPr>
            <p:ph sz="quarter" idx="13"/>
          </p:nvPr>
        </p:nvSpPr>
        <p:spPr>
          <a:xfrm>
            <a:off x="525484" y="4857760"/>
            <a:ext cx="8475672" cy="123553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dirty="0" smtClean="0"/>
              <a:t>这些数据在快速的产生着，如何存储处理这些数据成了一个需要急剧解决的问题。传统的服务器存储方式显然不适应日益快速增长的数据，然而，</a:t>
            </a:r>
            <a:r>
              <a:rPr lang="en-US" altLang="zh-CN" sz="2000" dirty="0" err="1" smtClean="0"/>
              <a:t>Hadoop</a:t>
            </a:r>
            <a:r>
              <a:rPr lang="zh-CN" altLang="en-US" sz="2000" dirty="0" smtClean="0"/>
              <a:t>高水平扩展的架构很好解决了这个问题。</a:t>
            </a:r>
            <a:endParaRPr lang="zh-CN" altLang="en-US" sz="2000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69236" y="368593"/>
            <a:ext cx="6086940" cy="48577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互联网一分钟产生的数据</a:t>
            </a: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74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69236" y="368593"/>
            <a:ext cx="6086940" cy="4857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Apache </a:t>
            </a:r>
            <a:r>
              <a:rPr lang="en-US" altLang="zh-CN" sz="3200" dirty="0" err="1">
                <a:latin typeface="微软雅黑" pitchFamily="34" charset="-122"/>
                <a:ea typeface="微软雅黑" pitchFamily="34" charset="-122"/>
              </a:rPr>
              <a:t>Hadoop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版本演变</a:t>
            </a: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8" name="Picture 2" descr="c:\users\lenovo\appdata\roaming\360se6\User Data\temp\001Yakwlzy6GGnsxiqT23&amp;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712906" cy="44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143000"/>
            <a:ext cx="8534400" cy="2514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     HDFS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采用了主从（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Master/Slave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）结构模型，一个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集群包括一个名称节点（</a:t>
            </a:r>
            <a:r>
              <a:rPr kumimoji="0" lang="en-US" altLang="zh-CN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）和若干个数据节点（</a:t>
            </a:r>
            <a:r>
              <a:rPr kumimoji="0" lang="en-US" altLang="zh-CN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DataNode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）（如图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3-1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所示）。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名称节点作为中心服务器，负责管理文件系统的命名空间及客户端对文件的访问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集群中的数据节点负责处理文件系统客户端的读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写请求，在名称节点的统一调度下进行数据块的创建、删除和复制等操作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。每个数据节点的数据实际上是保存在本地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文件系统中的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3143248"/>
            <a:ext cx="6705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70254" y="6183866"/>
            <a:ext cx="1784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体系结构 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228600" y="332656"/>
            <a:ext cx="3839344" cy="48548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en-US" sz="3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HDFS体系结构概述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900608" y="332656"/>
            <a:ext cx="3305944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客户端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928662" y="1428737"/>
            <a:ext cx="745333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76225" algn="just" eaLnBrk="1" hangingPunct="1"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客户端是用户操作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最常用的方式，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在部署时都提供了客户端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76225" algn="just" eaLnBrk="1" hangingPunct="1">
              <a:buFont typeface="Arial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客户端是一个库，暴露了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文件系统接口，这些接口隐藏了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实现中的大部分复杂性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76225" algn="just" eaLnBrk="1" hangingPunct="1"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严格来说，客户端并不算是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的一部分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76225" algn="just" eaLnBrk="1" hangingPunct="1"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客户端可以支持打开、读取、写入等常见的操作，并且提供了类似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Shell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的命令行方式来访问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中的数据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76225" algn="just" eaLnBrk="1" hangingPunct="1">
              <a:buFont typeface="Arial" pitchFamily="34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此外，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也提供了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Java API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，作为应用程序访问文件系统的客户端编程接口</a:t>
            </a:r>
          </a:p>
          <a:p>
            <a:pPr indent="276225" eaLnBrk="1" hangingPunct="1">
              <a:buFontTx/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2179" y="376257"/>
            <a:ext cx="1961642" cy="63815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0"/>
              </a:spcBef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名称节点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533400" y="1479550"/>
            <a:ext cx="834868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HDFS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中，名称节点（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NameNode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负责管理分布式文件系统的命名空间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Namespace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），保存了两个核心的数据结构，即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FsImage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用于维护文件系统树以及文件树中所有的文件和文件夹的元数据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操作日志文件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EditLog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中记录了所有针对文件的创建、删除、重命名等操作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名称节点记录了每个文件中各个块所在的数据节点的位置信息</a:t>
            </a:r>
            <a:endParaRPr 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95600"/>
            <a:ext cx="67818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48000" y="6172200"/>
            <a:ext cx="2400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名称节点的数据结构 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33400" y="1066800"/>
            <a:ext cx="2262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名称节点的数据结构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7786710" y="3214686"/>
            <a:ext cx="1357290" cy="785818"/>
          </a:xfrm>
          <a:prstGeom prst="wedgeRoundRectCallout">
            <a:avLst>
              <a:gd name="adj1" fmla="val -62327"/>
              <a:gd name="adj2" fmla="val 9557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名称节点也称作主节点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4596" y="362620"/>
            <a:ext cx="2181139" cy="4854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数据节点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19400" y="5486400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1956" y="929075"/>
            <a:ext cx="883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数据节点是分布式文件系统的工作节点，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负责数据的存储和读取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，会根据客户端或者是名称节点的调度来进行数据的存储和检索，并且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向名称节点定期发送自己所存储的块的列表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。每个数据节点中的数据会被保存在各自节点本地的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文件系统中。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438400"/>
            <a:ext cx="63246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19400" y="6019800"/>
            <a:ext cx="2954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大规模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文件系统的整体结构</a:t>
            </a:r>
          </a:p>
        </p:txBody>
      </p:sp>
      <p:cxnSp>
        <p:nvCxnSpPr>
          <p:cNvPr id="9" name="直接箭头连接符 8"/>
          <p:cNvCxnSpPr/>
          <p:nvPr/>
        </p:nvCxnSpPr>
        <p:spPr>
          <a:xfrm rot="5400000" flipH="1" flipV="1">
            <a:off x="2988844" y="3750074"/>
            <a:ext cx="50006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1952596" y="357187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10800000">
            <a:off x="3238480" y="357187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10800000">
            <a:off x="3309918" y="3571876"/>
            <a:ext cx="271464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rot="10800000">
            <a:off x="3381356" y="3571876"/>
            <a:ext cx="392909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6286512" y="2357430"/>
            <a:ext cx="2714644" cy="571504"/>
          </a:xfrm>
          <a:prstGeom prst="wedgeRoundRectCallout">
            <a:avLst>
              <a:gd name="adj1" fmla="val -24152"/>
              <a:gd name="adj2" fmla="val 19797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数据节点也称作从节点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演示文稿2</Template>
  <TotalTime>2648</TotalTime>
  <Words>4322</Words>
  <Application>Microsoft Office PowerPoint</Application>
  <PresentationFormat>On-screen Show (4:3)</PresentationFormat>
  <Paragraphs>265</Paragraphs>
  <Slides>34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Arial Unicode MS</vt:lpstr>
      <vt:lpstr>方正大黑简体</vt:lpstr>
      <vt:lpstr>黑体</vt:lpstr>
      <vt:lpstr>华文行楷</vt:lpstr>
      <vt:lpstr>华文楷体</vt:lpstr>
      <vt:lpstr>宋体</vt:lpstr>
      <vt:lpstr>微软雅黑</vt:lpstr>
      <vt:lpstr>Arial</vt:lpstr>
      <vt:lpstr>Arial Black</vt:lpstr>
      <vt:lpstr>Calibri</vt:lpstr>
      <vt:lpstr>Corbel</vt:lpstr>
      <vt:lpstr>Times New Roman</vt:lpstr>
      <vt:lpstr>Wingdings</vt:lpstr>
      <vt:lpstr>演示文稿2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Fara YANG</cp:lastModifiedBy>
  <cp:revision>179</cp:revision>
  <dcterms:created xsi:type="dcterms:W3CDTF">2011-03-28T03:13:39Z</dcterms:created>
  <dcterms:modified xsi:type="dcterms:W3CDTF">2017-07-10T06:33:19Z</dcterms:modified>
</cp:coreProperties>
</file>